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95"/>
  </p:notesMasterIdLst>
  <p:sldIdLst>
    <p:sldId id="256" r:id="rId4"/>
    <p:sldId id="259" r:id="rId5"/>
    <p:sldId id="262" r:id="rId6"/>
    <p:sldId id="260" r:id="rId7"/>
    <p:sldId id="257" r:id="rId8"/>
    <p:sldId id="258"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Merriweather Light" panose="020B0604020202020204" charset="0"/>
      <p:regular r:id="rId96"/>
      <p:bold r:id="rId97"/>
      <p:italic r:id="rId98"/>
      <p:boldItalic r:id="rId99"/>
    </p:embeddedFont>
    <p:embeddedFont>
      <p:font typeface="Vidaloka" panose="020B0604020202020204" charset="0"/>
      <p:regular r:id="rId100"/>
    </p:embeddedFont>
    <p:embeddedFont>
      <p:font typeface="Crimson Text" panose="020B0604020202020204" charset="0"/>
      <p:regular r:id="rId101"/>
      <p:bold r:id="rId102"/>
      <p:italic r:id="rId103"/>
      <p:boldItalic r:id="rId104"/>
    </p:embeddedFont>
    <p:embeddedFont>
      <p:font typeface="Oswald" panose="020B0604020202020204" charset="0"/>
      <p:regular r:id="rId105"/>
      <p:bold r:id="rId106"/>
    </p:embeddedFont>
    <p:embeddedFont>
      <p:font typeface="Montserrat" panose="020B0604020202020204" charset="0"/>
      <p:regular r:id="rId107"/>
      <p:bold r:id="rId108"/>
      <p:italic r:id="rId109"/>
      <p:boldItalic r:id="rId110"/>
    </p:embeddedFont>
    <p:embeddedFont>
      <p:font typeface="Roboto Medium" panose="020B0604020202020204" charset="0"/>
      <p:regular r:id="rId111"/>
      <p:bold r:id="rId112"/>
      <p:italic r:id="rId113"/>
      <p:boldItalic r:id="rId114"/>
    </p:embeddedFont>
    <p:embeddedFont>
      <p:font typeface="Open Sans SemiBold" panose="020B0604020202020204" charset="0"/>
      <p:regular r:id="rId115"/>
      <p:bold r:id="rId116"/>
      <p:italic r:id="rId117"/>
      <p:boldItalic r:id="rId118"/>
    </p:embeddedFont>
    <p:embeddedFont>
      <p:font typeface="Russo One" panose="020B0604020202020204" charset="0"/>
      <p:regular r:id="rId119"/>
    </p:embeddedFont>
    <p:embeddedFont>
      <p:font typeface="Calibri" panose="020F0502020204030204" pitchFamily="34" charset="0"/>
      <p:regular r:id="rId120"/>
      <p:bold r:id="rId121"/>
      <p:italic r:id="rId122"/>
      <p:boldItalic r:id="rId123"/>
    </p:embeddedFont>
    <p:embeddedFont>
      <p:font typeface="Proxima Nova" panose="020B0604020202020204" charset="0"/>
      <p:regular r:id="rId124"/>
      <p:bold r:id="rId125"/>
      <p:italic r:id="rId126"/>
      <p:boldItalic r:id="rId127"/>
    </p:embeddedFont>
    <p:embeddedFont>
      <p:font typeface="Proxima Nova Semibold" panose="020B0604020202020204" charset="0"/>
      <p:regular r:id="rId128"/>
      <p:bold r:id="rId129"/>
      <p:boldItalic r:id="rId130"/>
    </p:embeddedFont>
    <p:embeddedFont>
      <p:font typeface="Amatic SC" panose="020B0604020202020204" charset="-79"/>
      <p:regular r:id="rId131"/>
      <p:bold r:id="rId132"/>
    </p:embeddedFont>
    <p:embeddedFont>
      <p:font typeface="PT Sans" panose="020B0604020202020204" charset="0"/>
      <p:regular r:id="rId133"/>
      <p:bold r:id="rId134"/>
      <p:italic r:id="rId135"/>
      <p:boldItalic r:id="rId136"/>
    </p:embeddedFont>
    <p:embeddedFont>
      <p:font typeface="Mako" panose="020B0604020202020204" charset="0"/>
      <p:regular r:id="rId137"/>
    </p:embeddedFont>
    <p:embeddedFont>
      <p:font typeface="Open Sans" panose="020B0604020202020204" charset="0"/>
      <p:regular r:id="rId138"/>
      <p:bold r:id="rId139"/>
      <p:italic r:id="rId140"/>
      <p:boldItalic r:id="rId141"/>
    </p:embeddedFont>
    <p:embeddedFont>
      <p:font typeface="Lato"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E189E2-4675-40F8-BD69-AEF069FF468B}">
  <a:tblStyle styleId="{85E189E2-4675-40F8-BD69-AEF069FF4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6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7.fntdata"/><Relationship Id="rId133" Type="http://schemas.openxmlformats.org/officeDocument/2006/relationships/font" Target="fonts/font38.fntdata"/><Relationship Id="rId138" Type="http://schemas.openxmlformats.org/officeDocument/2006/relationships/font" Target="fonts/font43.fntdata"/><Relationship Id="rId16" Type="http://schemas.openxmlformats.org/officeDocument/2006/relationships/slide" Target="slides/slide13.xml"/><Relationship Id="rId107" Type="http://schemas.openxmlformats.org/officeDocument/2006/relationships/font" Target="fonts/font1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font" Target="fonts/font33.fntdata"/><Relationship Id="rId144" Type="http://schemas.openxmlformats.org/officeDocument/2006/relationships/font" Target="fonts/font49.fntdata"/><Relationship Id="rId149"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schemas.openxmlformats.org/officeDocument/2006/relationships/font" Target="fonts/font44.fntdata"/><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font" Target="fonts/font21.fntdata"/><Relationship Id="rId124" Type="http://schemas.openxmlformats.org/officeDocument/2006/relationships/font" Target="fonts/font29.fntdata"/><Relationship Id="rId129" Type="http://schemas.openxmlformats.org/officeDocument/2006/relationships/font" Target="fonts/font34.fntdata"/><Relationship Id="rId137" Type="http://schemas.openxmlformats.org/officeDocument/2006/relationships/font" Target="fonts/font4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1.fntdata"/><Relationship Id="rId111" Type="http://schemas.openxmlformats.org/officeDocument/2006/relationships/font" Target="fonts/font16.fntdata"/><Relationship Id="rId132" Type="http://schemas.openxmlformats.org/officeDocument/2006/relationships/font" Target="fonts/font37.fntdata"/><Relationship Id="rId140" Type="http://schemas.openxmlformats.org/officeDocument/2006/relationships/font" Target="fonts/font45.fntdata"/><Relationship Id="rId145" Type="http://schemas.openxmlformats.org/officeDocument/2006/relationships/font" Target="fonts/font5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1.fntdata"/><Relationship Id="rId114" Type="http://schemas.openxmlformats.org/officeDocument/2006/relationships/font" Target="fonts/font19.fntdata"/><Relationship Id="rId119" Type="http://schemas.openxmlformats.org/officeDocument/2006/relationships/font" Target="fonts/font24.fntdata"/><Relationship Id="rId12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30" Type="http://schemas.openxmlformats.org/officeDocument/2006/relationships/font" Target="fonts/font35.fntdata"/><Relationship Id="rId135" Type="http://schemas.openxmlformats.org/officeDocument/2006/relationships/font" Target="fonts/font40.fntdata"/><Relationship Id="rId143" Type="http://schemas.openxmlformats.org/officeDocument/2006/relationships/font" Target="fonts/font48.fntdata"/><Relationship Id="rId14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font" Target="fonts/font46.fntdata"/><Relationship Id="rId14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14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font" Target="fonts/font4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felix-nyagah-47315024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slide" Target="slide78.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76.xml"/><Relationship Id="rId11" Type="http://schemas.openxmlformats.org/officeDocument/2006/relationships/slide" Target="slide77.xml"/><Relationship Id="rId5" Type="http://schemas.openxmlformats.org/officeDocument/2006/relationships/hyperlink" Target="http://bit.ly/33VAFh3" TargetMode="External"/><Relationship Id="rId10" Type="http://schemas.openxmlformats.org/officeDocument/2006/relationships/slide" Target="slide71.xml"/><Relationship Id="rId4" Type="http://schemas.openxmlformats.org/officeDocument/2006/relationships/hyperlink" Target="http://bit.ly/30B07Gq" TargetMode="External"/><Relationship Id="rId9" Type="http://schemas.openxmlformats.org/officeDocument/2006/relationships/slide" Target="slide65.xml"/><Relationship Id="rId14" Type="http://schemas.openxmlformats.org/officeDocument/2006/relationships/slide" Target="slide8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3.xml"/><Relationship Id="rId1" Type="http://schemas.openxmlformats.org/officeDocument/2006/relationships/slideLayout" Target="../slideLayouts/slideLayout46.xml"/><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4.xml"/><Relationship Id="rId1" Type="http://schemas.openxmlformats.org/officeDocument/2006/relationships/slideLayout" Target="../slideLayouts/slideLayout47.xml"/><Relationship Id="rId5" Type="http://schemas.openxmlformats.org/officeDocument/2006/relationships/image" Target="../media/image23.jpg"/><Relationship Id="rId4" Type="http://schemas.openxmlformats.org/officeDocument/2006/relationships/image" Target="../media/image2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6.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77.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7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1.xml"/><Relationship Id="rId1" Type="http://schemas.openxmlformats.org/officeDocument/2006/relationships/slideLayout" Target="../slideLayouts/slideLayout5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Australian beverage retail forecasting</a:t>
            </a:r>
            <a:endParaRPr dirty="0"/>
          </a:p>
        </p:txBody>
      </p:sp>
      <p:sp>
        <p:nvSpPr>
          <p:cNvPr id="483" name="Google Shape;483;p59"/>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dk1"/>
                </a:solidFill>
              </a:rPr>
              <a:t>By </a:t>
            </a:r>
            <a:r>
              <a:rPr lang="en" dirty="0" smtClean="0">
                <a:solidFill>
                  <a:schemeClr val="dk1"/>
                </a:solidFill>
                <a:hlinkClick r:id="rId3"/>
              </a:rPr>
              <a:t>Felix Muriithi</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0532" r="13255"/>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Overview</a:t>
            </a:r>
            <a:endParaRPr dirty="0"/>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 the topic of the section here</a:t>
            </a:r>
            <a:endParaRPr dirty="0"/>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213980" y="1677218"/>
            <a:ext cx="2706986"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Problem statement</a:t>
            </a:r>
            <a:endParaRPr dirty="0"/>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Describe the topic of the section here</a:t>
            </a:r>
            <a:endParaRPr dirty="0"/>
          </a:p>
        </p:txBody>
      </p:sp>
      <p:sp>
        <p:nvSpPr>
          <p:cNvPr id="519" name="Google Shape;519;p62"/>
          <p:cNvSpPr txBox="1">
            <a:spLocks noGrp="1"/>
          </p:cNvSpPr>
          <p:nvPr>
            <p:ph type="title" idx="6"/>
          </p:nvPr>
        </p:nvSpPr>
        <p:spPr>
          <a:xfrm>
            <a:off x="6002448" y="1677218"/>
            <a:ext cx="2897108"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Data understanding</a:t>
            </a:r>
            <a:endParaRPr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Analysis</a:t>
            </a:r>
            <a:endParaRPr dirty="0"/>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Modelling</a:t>
            </a:r>
            <a:endParaRPr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Conclusion</a:t>
            </a:r>
            <a:endParaRPr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{85E189E2-4675-40F8-BD69-AEF069FF468B}</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713225" y="1131683"/>
            <a:ext cx="3847200" cy="2894003"/>
          </a:xfrm>
          <a:prstGeom prst="rect">
            <a:avLst/>
          </a:prstGeom>
        </p:spPr>
        <p:txBody>
          <a:bodyPr spcFirstLastPara="1" wrap="square" lIns="91425" tIns="91425" rIns="91425" bIns="91425" anchor="t" anchorCtr="0">
            <a:noAutofit/>
          </a:bodyPr>
          <a:lstStyle/>
          <a:p>
            <a:r>
              <a:rPr lang="en-US" dirty="0"/>
              <a:t>Company XYZ is an Australian based beverage </a:t>
            </a:r>
            <a:r>
              <a:rPr lang="en-US" dirty="0" err="1"/>
              <a:t>company.They</a:t>
            </a:r>
            <a:r>
              <a:rPr lang="en-US" dirty="0"/>
              <a:t> sell their products through </a:t>
            </a:r>
            <a:r>
              <a:rPr lang="en-US" dirty="0" smtClean="0"/>
              <a:t>various supermarkets</a:t>
            </a:r>
          </a:p>
          <a:p>
            <a:r>
              <a:rPr lang="en-US" dirty="0" smtClean="0"/>
              <a:t>Company XYZ wants </a:t>
            </a:r>
            <a:r>
              <a:rPr lang="en-US" dirty="0"/>
              <a:t>to explore power of AI/ML based forecasting to replace their in house local solution</a:t>
            </a:r>
            <a:r>
              <a:rPr lang="en-US" dirty="0" smtClean="0"/>
              <a:t>.</a:t>
            </a:r>
          </a:p>
          <a:p>
            <a:r>
              <a:rPr lang="en-US" dirty="0" smtClean="0"/>
              <a:t>The </a:t>
            </a:r>
            <a:r>
              <a:rPr lang="en-US" dirty="0"/>
              <a:t>project will be based on using time series forecasting using Machine Learning </a:t>
            </a:r>
            <a:r>
              <a:rPr lang="en-US" dirty="0" smtClean="0"/>
              <a:t>algorithms to forecast </a:t>
            </a:r>
            <a:r>
              <a:rPr lang="en-US" dirty="0"/>
              <a:t>the retail for future periods.</a:t>
            </a:r>
          </a:p>
          <a:p>
            <a:pPr marL="0" lvl="0" indent="0" algn="l" rtl="0">
              <a:spcBef>
                <a:spcPts val="0"/>
              </a:spcBef>
              <a:spcAft>
                <a:spcPts val="0"/>
              </a:spcAft>
              <a:buNone/>
            </a:pPr>
            <a:endParaRPr dirty="0"/>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{85E189E2-4675-40F8-BD69-AEF069FF468B}</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{85E189E2-4675-40F8-BD69-AEF069FF468B}</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220377" y="1088094"/>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Problem Statement</a:t>
            </a:r>
            <a:endParaRPr dirty="0"/>
          </a:p>
        </p:txBody>
      </p:sp>
      <p:sp>
        <p:nvSpPr>
          <p:cNvPr id="535" name="Google Shape;535;p63"/>
          <p:cNvSpPr txBox="1">
            <a:spLocks noGrp="1"/>
          </p:cNvSpPr>
          <p:nvPr>
            <p:ph type="subTitle" idx="1"/>
          </p:nvPr>
        </p:nvSpPr>
        <p:spPr>
          <a:xfrm>
            <a:off x="588475" y="1661963"/>
            <a:ext cx="7604911" cy="2221974"/>
          </a:xfrm>
          <a:prstGeom prst="rect">
            <a:avLst/>
          </a:prstGeom>
        </p:spPr>
        <p:txBody>
          <a:bodyPr spcFirstLastPara="1" wrap="square" lIns="91425" tIns="91425" rIns="91425" bIns="91425" anchor="t" anchorCtr="0">
            <a:noAutofit/>
          </a:bodyPr>
          <a:lstStyle/>
          <a:p>
            <a:pPr lvl="1"/>
            <a:r>
              <a:rPr lang="en-US" dirty="0" smtClean="0"/>
              <a:t>The company was </a:t>
            </a:r>
            <a:r>
              <a:rPr lang="en-US" dirty="0"/>
              <a:t>using their own software, written </a:t>
            </a:r>
            <a:r>
              <a:rPr lang="en-US" dirty="0" smtClean="0"/>
              <a:t>in-house</a:t>
            </a:r>
            <a:r>
              <a:rPr lang="en-US" dirty="0"/>
              <a:t>, but it </a:t>
            </a:r>
            <a:r>
              <a:rPr lang="en-US" dirty="0" smtClean="0"/>
              <a:t>often produced </a:t>
            </a:r>
            <a:r>
              <a:rPr lang="en-US" dirty="0"/>
              <a:t>forecasts that did not seem sensible.</a:t>
            </a:r>
          </a:p>
          <a:p>
            <a:pPr lvl="1"/>
            <a:r>
              <a:rPr lang="en-US" dirty="0" smtClean="0"/>
              <a:t>This lead </a:t>
            </a:r>
            <a:r>
              <a:rPr lang="en-US" dirty="0"/>
              <a:t>to overstocking or understocking of products, which can result in lost sales, increased costs, and reduced customer satisfaction. </a:t>
            </a:r>
            <a:endParaRPr lang="en-US" dirty="0" smtClean="0"/>
          </a:p>
          <a:p>
            <a:pPr lvl="1"/>
            <a:r>
              <a:rPr lang="en-US" dirty="0" smtClean="0"/>
              <a:t>The </a:t>
            </a:r>
            <a:r>
              <a:rPr lang="en-US" dirty="0"/>
              <a:t>company needs an accurate and reliable forecasting </a:t>
            </a:r>
            <a:r>
              <a:rPr lang="en-US" dirty="0" smtClean="0"/>
              <a:t>model</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understanding</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Here’s what you’ll find in this </a:t>
            </a:r>
            <a:r>
              <a:rPr lang="en" b="1" dirty="0">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dirty="0">
                <a:solidFill>
                  <a:schemeClr val="dk1"/>
                </a:solidFill>
              </a:rPr>
              <a:t> template: </a:t>
            </a:r>
            <a:endParaRPr dirty="0">
              <a:solidFill>
                <a:schemeClr val="dk1"/>
              </a:solidFill>
            </a:endParaRPr>
          </a:p>
          <a:p>
            <a:pPr marL="457200" lvl="0" indent="-298450" algn="l" rtl="0">
              <a:spcBef>
                <a:spcPts val="1200"/>
              </a:spcBef>
              <a:spcAft>
                <a:spcPts val="0"/>
              </a:spcAft>
              <a:buSzPts val="1100"/>
              <a:buFont typeface="Montserrat Medium"/>
              <a:buChar char="●"/>
            </a:pPr>
            <a:r>
              <a:rPr lang="en" dirty="0">
                <a:solidFill>
                  <a:schemeClr val="dk1"/>
                </a:solidFill>
              </a:rPr>
              <a:t>A slide structure based on a multi-business XL template, which you can easily adapt to your needs. For more info on how to edit the template, please visit </a:t>
            </a:r>
            <a:r>
              <a:rPr lang="en" b="1" dirty="0">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dirty="0">
                <a:solidFill>
                  <a:schemeClr val="dk1"/>
                </a:solidFill>
              </a:rPr>
              <a:t> or read our </a:t>
            </a:r>
            <a:r>
              <a:rPr lang="en" b="1" dirty="0">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r>
              <a:rPr lang="en" dirty="0">
                <a:solidFill>
                  <a:schemeClr val="dk1"/>
                </a:solidFill>
              </a:rPr>
              <a: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To view this template in PowerPoint with the correct fonts, download and install on your computer </a:t>
            </a:r>
            <a:r>
              <a:rPr lang="en" b="1" dirty="0">
                <a:solidFill>
                  <a:schemeClr val="hlink"/>
                </a:solidFill>
                <a:uFill>
                  <a:noFill/>
                </a:uFill>
                <a:hlinkClick r:id="rId6" action="ppaction://hlinksldjump"/>
              </a:rPr>
              <a:t>the fonts that we have used</a:t>
            </a:r>
            <a:r>
              <a:rPr lang="en" dirty="0">
                <a:solidFill>
                  <a:schemeClr val="dk1"/>
                </a:solidFill>
              </a:rPr>
              <a:t>. You can learn how to download and install fonts </a:t>
            </a:r>
            <a:r>
              <a:rPr lang="en" b="1" dirty="0">
                <a:solidFill>
                  <a:schemeClr val="hlink"/>
                </a:solidFill>
                <a:uFill>
                  <a:noFill/>
                </a:uFill>
                <a:hlinkClick r:id="rId7"/>
              </a:rPr>
              <a:t>here</a:t>
            </a:r>
            <a:r>
              <a:rPr lang="en" dirty="0">
                <a:solidFill>
                  <a:schemeClr val="dk1"/>
                </a:solidFill>
              </a:rPr>
              <a:t>.</a:t>
            </a:r>
            <a:endParaRPr dirty="0">
              <a:solidFill>
                <a:schemeClr val="dk1"/>
              </a:solidFill>
            </a:endParaRPr>
          </a:p>
          <a:p>
            <a:pPr marL="457200" lvl="0" indent="-298450" algn="l" rtl="0">
              <a:spcBef>
                <a:spcPts val="0"/>
              </a:spcBef>
              <a:spcAft>
                <a:spcPts val="0"/>
              </a:spcAft>
              <a:buSzPts val="1100"/>
              <a:buFont typeface="Montserrat Medium"/>
              <a:buChar char="●"/>
            </a:pPr>
            <a:r>
              <a:rPr lang="en" dirty="0">
                <a:solidFill>
                  <a:schemeClr val="dk1"/>
                </a:solidFill>
              </a:rPr>
              <a:t>An assortment of graphic resources that are suitable for use in the presentation can be found in the </a:t>
            </a:r>
            <a:r>
              <a:rPr lang="en" b="1" dirty="0">
                <a:solidFill>
                  <a:schemeClr val="dk1"/>
                </a:solidFill>
              </a:rPr>
              <a:t>a</a:t>
            </a:r>
            <a:r>
              <a:rPr lang="en" b="1" dirty="0">
                <a:solidFill>
                  <a:schemeClr val="dk1"/>
                </a:solidFill>
                <a:uFill>
                  <a:noFill/>
                </a:uFill>
                <a:hlinkClick r:id="rId8"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lternative resources</a:t>
            </a:r>
            <a:r>
              <a:rPr lang="en" dirty="0">
                <a:solidFill>
                  <a:schemeClr val="dk1"/>
                </a:solidFill>
              </a:rPr>
              <a:t> slides.</a:t>
            </a:r>
            <a:endParaRPr dirty="0">
              <a:solidFill>
                <a:schemeClr val="dk1"/>
              </a:solidFill>
            </a:endParaRPr>
          </a:p>
          <a:p>
            <a:pPr marL="457200" lvl="0" indent="-298450" algn="l" rtl="0">
              <a:spcBef>
                <a:spcPts val="0"/>
              </a:spcBef>
              <a:spcAft>
                <a:spcPts val="0"/>
              </a:spcAft>
              <a:buSzPts val="1100"/>
              <a:buFont typeface="Montserrat Medium"/>
              <a:buChar char="●"/>
            </a:pPr>
            <a:r>
              <a:rPr lang="en" dirty="0">
                <a:solidFill>
                  <a:schemeClr val="dk1"/>
                </a:solidFill>
              </a:rPr>
              <a:t>A </a:t>
            </a:r>
            <a:r>
              <a:rPr lang="en" b="1" dirty="0">
                <a:solidFill>
                  <a:schemeClr val="dk1"/>
                </a:solidFill>
                <a:uFill>
                  <a:noFill/>
                </a:uFill>
                <a:hlinkClick r:id="rId9"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a:t>
            </a:r>
            <a:r>
              <a:rPr lang="en" dirty="0">
                <a:solidFill>
                  <a:schemeClr val="dk1"/>
                </a:solidFill>
                <a:uFill>
                  <a:noFill/>
                </a:uFill>
                <a:hlinkClick r:id="rId9"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a:t>
            </a:r>
            <a:r>
              <a:rPr lang="en" dirty="0">
                <a:solidFill>
                  <a:schemeClr val="dk1"/>
                </a:solidFill>
              </a:rPr>
              <a:t>, which you must keep so that proper credits for our design are given.</a:t>
            </a:r>
            <a:endParaRPr dirty="0">
              <a:solidFill>
                <a:schemeClr val="dk1"/>
              </a:solidFill>
            </a:endParaRPr>
          </a:p>
          <a:p>
            <a:pPr marL="457200" lvl="0" indent="-298450" algn="l" rtl="0">
              <a:spcBef>
                <a:spcPts val="0"/>
              </a:spcBef>
              <a:spcAft>
                <a:spcPts val="0"/>
              </a:spcAft>
              <a:buSzPts val="1100"/>
              <a:buFont typeface="Montserrat Medium"/>
              <a:buChar char="●"/>
            </a:pPr>
            <a:r>
              <a:rPr lang="en" dirty="0">
                <a:solidFill>
                  <a:schemeClr val="dk1"/>
                </a:solidFill>
              </a:rPr>
              <a:t>Several </a:t>
            </a:r>
            <a:r>
              <a:rPr lang="en" b="1" dirty="0">
                <a:solidFill>
                  <a:schemeClr val="dk1"/>
                </a:solidFill>
                <a:uFill>
                  <a:noFill/>
                </a:uFill>
                <a:hlinkClick r:id="rId10"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resources</a:t>
            </a:r>
            <a:r>
              <a:rPr lang="en" dirty="0">
                <a:solidFill>
                  <a:schemeClr val="dk1"/>
                </a:solidFill>
                <a:uFill>
                  <a:noFill/>
                </a:uFill>
                <a:hlinkClick r:id="rId10"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dirty="0">
                <a:solidFill>
                  <a:schemeClr val="dk1"/>
                </a:solidFill>
              </a:rPr>
              <a:t>slides, where you’ll find links to all the elements used in the template.</a:t>
            </a:r>
            <a:endParaRPr dirty="0">
              <a:solidFill>
                <a:schemeClr val="dk1"/>
              </a:solidFill>
            </a:endParaRPr>
          </a:p>
          <a:p>
            <a:pPr marL="457200" lvl="0" indent="-298450" algn="l" rtl="0">
              <a:spcBef>
                <a:spcPts val="0"/>
              </a:spcBef>
              <a:spcAft>
                <a:spcPts val="0"/>
              </a:spcAft>
              <a:buSzPts val="1100"/>
              <a:buFont typeface="Montserrat Medium"/>
              <a:buChar char="●"/>
            </a:pPr>
            <a:r>
              <a:rPr lang="en" b="1" dirty="0">
                <a:solidFill>
                  <a:schemeClr val="dk1"/>
                </a:solidFill>
                <a:uFill>
                  <a:noFill/>
                </a:uFil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Instructions for use</a:t>
            </a:r>
            <a:r>
              <a:rPr lang="en" dirty="0">
                <a:solidFill>
                  <a:schemeClr val="dk1"/>
                </a:solidFill>
              </a:rPr>
              <a:t>.</a:t>
            </a:r>
            <a:endParaRPr dirty="0">
              <a:solidFill>
                <a:schemeClr val="dk1"/>
              </a:solidFill>
            </a:endParaRPr>
          </a:p>
          <a:p>
            <a:pPr marL="457200" lvl="0" indent="-298450" algn="l" rtl="0">
              <a:spcBef>
                <a:spcPts val="0"/>
              </a:spcBef>
              <a:spcAft>
                <a:spcPts val="0"/>
              </a:spcAft>
              <a:buSzPts val="1100"/>
              <a:buFont typeface="Montserrat"/>
              <a:buChar char="●"/>
            </a:pPr>
            <a:r>
              <a:rPr lang="en" dirty="0">
                <a:solidFill>
                  <a:schemeClr val="dk1"/>
                </a:solidFill>
              </a:rPr>
              <a:t>Final slides with: </a:t>
            </a:r>
            <a:endParaRPr dirty="0">
              <a:solidFill>
                <a:schemeClr val="dk1"/>
              </a:solidFill>
            </a:endParaRPr>
          </a:p>
          <a:p>
            <a:pPr marL="914400" lvl="0" indent="-298450" algn="l" rtl="0">
              <a:spcBef>
                <a:spcPts val="0"/>
              </a:spcBef>
              <a:spcAft>
                <a:spcPts val="0"/>
              </a:spcAft>
              <a:buSzPts val="1100"/>
              <a:buFont typeface="Montserrat Medium"/>
              <a:buChar char="●"/>
            </a:pPr>
            <a:r>
              <a:rPr lang="en" dirty="0">
                <a:solidFill>
                  <a:schemeClr val="dk1"/>
                </a:solidFill>
              </a:rPr>
              <a:t>The</a:t>
            </a:r>
            <a:r>
              <a:rPr lang="en" dirty="0">
                <a:solidFill>
                  <a:schemeClr val="dk1"/>
                </a:solidFill>
                <a:uFill>
                  <a:noFill/>
                </a:uFill>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b="1" dirty="0">
                <a:solidFill>
                  <a:schemeClr val="dk1"/>
                </a:solidFill>
                <a:uFill>
                  <a:noFill/>
                </a:uFill>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 and colors</a:t>
            </a:r>
            <a:r>
              <a:rPr lang="en" dirty="0">
                <a:solidFill>
                  <a:schemeClr val="dk1"/>
                </a:solidFill>
              </a:rPr>
              <a:t> used in the template.</a:t>
            </a:r>
            <a:endParaRPr dirty="0">
              <a:solidFill>
                <a:schemeClr val="dk1"/>
              </a:solidFill>
            </a:endParaRPr>
          </a:p>
          <a:p>
            <a:pPr marL="914400" lvl="0" indent="-298450" algn="l" rtl="0">
              <a:spcBef>
                <a:spcPts val="0"/>
              </a:spcBef>
              <a:spcAft>
                <a:spcPts val="0"/>
              </a:spcAft>
              <a:buSzPts val="1100"/>
              <a:buFont typeface="Montserrat Medium"/>
              <a:buChar char="●"/>
            </a:pPr>
            <a:r>
              <a:rPr lang="en" dirty="0">
                <a:solidFill>
                  <a:schemeClr val="dk1"/>
                </a:solidFill>
              </a:rPr>
              <a:t>A selection of</a:t>
            </a:r>
            <a:r>
              <a:rPr lang="en" b="1" dirty="0">
                <a:solidFill>
                  <a:schemeClr val="dk1"/>
                </a:solidFill>
              </a:rPr>
              <a:t> </a:t>
            </a:r>
            <a:r>
              <a:rPr lang="en" b="1" dirty="0">
                <a:solidFill>
                  <a:schemeClr val="dk1"/>
                </a:solidFill>
                <a:uFill>
                  <a:noFill/>
                </a:uFill>
                <a:hlinkClick r:id="rId11"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illustrations</a:t>
            </a:r>
            <a:r>
              <a:rPr lang="en" dirty="0">
                <a:solidFill>
                  <a:schemeClr val="dk1"/>
                </a:solidFill>
              </a:rPr>
              <a:t>. You can also customize and animate them as you wish with the online editor. Visit </a:t>
            </a:r>
            <a:r>
              <a:rPr lang="en" b="1" dirty="0">
                <a:solidFill>
                  <a:schemeClr val="dk1"/>
                </a:solidFill>
                <a:uFill>
                  <a:noFill/>
                </a:uFil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dirty="0">
                <a:solidFill>
                  <a:schemeClr val="dk1"/>
                </a:solidFill>
              </a:rPr>
              <a:t> to find more. </a:t>
            </a:r>
            <a:endParaRPr dirty="0">
              <a:solidFill>
                <a:schemeClr val="dk1"/>
              </a:solidFill>
            </a:endParaRPr>
          </a:p>
          <a:p>
            <a:pPr marL="914400" lvl="0" indent="-298450" algn="l" rtl="0">
              <a:spcBef>
                <a:spcPts val="0"/>
              </a:spcBef>
              <a:spcAft>
                <a:spcPts val="0"/>
              </a:spcAft>
              <a:buSzPts val="1100"/>
              <a:buFont typeface="Montserrat Medium"/>
              <a:buChar char="●"/>
            </a:pPr>
            <a:r>
              <a:rPr lang="en" dirty="0">
                <a:solidFill>
                  <a:schemeClr val="dk1"/>
                </a:solidFill>
              </a:rPr>
              <a:t>More</a:t>
            </a:r>
            <a:r>
              <a:rPr lang="en" dirty="0">
                <a:solidFill>
                  <a:schemeClr val="dk1"/>
                </a:solidFill>
                <a:uFill>
                  <a:noFill/>
                </a:uFill>
                <a:hlinkClick r:id="rId1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b="1" dirty="0">
                <a:solidFill>
                  <a:schemeClr val="dk1"/>
                </a:solidFill>
                <a:uFill>
                  <a:noFill/>
                </a:uFill>
                <a:hlinkClick r:id="rId1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r>
              <a:rPr lang="en" dirty="0">
                <a:solidFill>
                  <a:schemeClr val="dk1"/>
                </a:solidFill>
              </a:rPr>
              <a:t>, whose size and color can be edited. </a:t>
            </a:r>
            <a:endParaRPr dirty="0">
              <a:solidFill>
                <a:schemeClr val="dk1"/>
              </a:solidFill>
            </a:endParaRPr>
          </a:p>
          <a:p>
            <a:pPr marL="914400" lvl="0" indent="-298450" algn="l" rtl="0">
              <a:spcBef>
                <a:spcPts val="0"/>
              </a:spcBef>
              <a:spcAft>
                <a:spcPts val="0"/>
              </a:spcAft>
              <a:buSzPts val="1100"/>
              <a:buFont typeface="Montserrat Medium"/>
              <a:buChar char="●"/>
            </a:pPr>
            <a:r>
              <a:rPr lang="en" dirty="0">
                <a:solidFill>
                  <a:schemeClr val="dk1"/>
                </a:solidFill>
              </a:rPr>
              <a:t>Sets of </a:t>
            </a:r>
            <a:r>
              <a:rPr lang="en" b="1" dirty="0">
                <a:solidFill>
                  <a:schemeClr val="dk1"/>
                </a:solidFill>
                <a:uFill>
                  <a:noFill/>
                </a:uFill>
                <a:hlinkClick r:id="rId1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customizable icons</a:t>
            </a:r>
            <a:r>
              <a:rPr lang="en" dirty="0">
                <a:solidFill>
                  <a:schemeClr val="dk1"/>
                </a:solidFill>
              </a:rPr>
              <a:t> of the following themes: general, business, avatar, creative process, education, help &amp; support, medical, nature, performing arts, SEO &amp; marketing, and teamwork</a:t>
            </a:r>
            <a:r>
              <a:rPr lang="en" dirty="0" smtClean="0">
                <a:solidFill>
                  <a:schemeClr val="dk1"/>
                </a:solidFill>
              </a:rPr>
              <a:t>.</a:t>
            </a:r>
            <a:endParaRPr dirty="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{85E189E2-4675-40F8-BD69-AEF069FF468B}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{85E189E2-4675-40F8-BD69-AEF069FF468B}</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96" name="Google Shape;496;p61"/>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497" name="Google Shape;497;p61"/>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9" name="Google Shape;499;p61"/>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0" name="Google Shape;500;p61"/>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2" name="Google Shape;502;p61"/>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{85E189E2-4675-40F8-BD69-AEF069FF468B}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{85E189E2-4675-40F8-BD69-AEF069FF468B}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{85E189E2-4675-40F8-BD69-AEF069FF468B}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{85E189E2-4675-40F8-BD69-AEF069FF468B}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3013</Words>
  <Application>Microsoft Office PowerPoint</Application>
  <PresentationFormat>On-screen Show (16:9)</PresentationFormat>
  <Paragraphs>663</Paragraphs>
  <Slides>91</Slides>
  <Notes>91</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91</vt:i4>
      </vt:variant>
    </vt:vector>
  </HeadingPairs>
  <TitlesOfParts>
    <vt:vector size="114" baseType="lpstr">
      <vt:lpstr>Merriweather Light</vt:lpstr>
      <vt:lpstr>Vidaloka</vt:lpstr>
      <vt:lpstr>Crimson Text</vt:lpstr>
      <vt:lpstr>Oswald</vt:lpstr>
      <vt:lpstr>Montserrat</vt:lpstr>
      <vt:lpstr>Roboto Medium</vt:lpstr>
      <vt:lpstr>Open Sans SemiBold</vt:lpstr>
      <vt:lpstr>Russo One</vt:lpstr>
      <vt:lpstr>Calibri</vt:lpstr>
      <vt:lpstr>Proxima Nova</vt:lpstr>
      <vt:lpstr>Merriweather</vt:lpstr>
      <vt:lpstr>Proxima Nova Semibold</vt:lpstr>
      <vt:lpstr>Montserrat Medium</vt:lpstr>
      <vt:lpstr>Amatic SC</vt:lpstr>
      <vt:lpstr>PT Sans</vt:lpstr>
      <vt:lpstr>Arial</vt:lpstr>
      <vt:lpstr>Mako</vt:lpstr>
      <vt:lpstr>Josefin Sans</vt:lpstr>
      <vt:lpstr>Open Sans</vt:lpstr>
      <vt:lpstr>Lato</vt:lpstr>
      <vt:lpstr>Minimalist Business Slides XL by Slidesgo</vt:lpstr>
      <vt:lpstr>Slidesgo Final Pages</vt:lpstr>
      <vt:lpstr>Slidesgo Final Pages</vt:lpstr>
      <vt:lpstr>Australian beverage retail forecasting</vt:lpstr>
      <vt:lpstr>Overview</vt:lpstr>
      <vt:lpstr>Overview</vt:lpstr>
      <vt:lpstr>Problem Statement</vt:lpstr>
      <vt:lpstr>Data understanding</vt:lpstr>
      <vt:lpstr>Table of contents</vt:lpstr>
      <vt:lpstr>—Someone Famous</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beverage retail forecasting</dc:title>
  <dc:creator>nyagah</dc:creator>
  <cp:lastModifiedBy>Windows User</cp:lastModifiedBy>
  <cp:revision>6</cp:revision>
  <dcterms:modified xsi:type="dcterms:W3CDTF">2023-05-02T14:32:48Z</dcterms:modified>
</cp:coreProperties>
</file>